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2" r:id="rId3"/>
    <p:sldId id="293" r:id="rId4"/>
    <p:sldId id="291" r:id="rId5"/>
    <p:sldId id="303" r:id="rId6"/>
    <p:sldId id="294" r:id="rId7"/>
    <p:sldId id="257" r:id="rId8"/>
    <p:sldId id="301" r:id="rId9"/>
    <p:sldId id="273" r:id="rId10"/>
    <p:sldId id="272" r:id="rId11"/>
    <p:sldId id="260" r:id="rId12"/>
    <p:sldId id="304" r:id="rId13"/>
    <p:sldId id="277" r:id="rId14"/>
    <p:sldId id="278" r:id="rId15"/>
    <p:sldId id="258" r:id="rId16"/>
    <p:sldId id="290" r:id="rId17"/>
    <p:sldId id="276" r:id="rId18"/>
    <p:sldId id="274" r:id="rId19"/>
    <p:sldId id="305" r:id="rId20"/>
    <p:sldId id="279" r:id="rId21"/>
    <p:sldId id="292" r:id="rId22"/>
    <p:sldId id="275" r:id="rId23"/>
    <p:sldId id="283" r:id="rId24"/>
    <p:sldId id="296" r:id="rId25"/>
    <p:sldId id="281" r:id="rId26"/>
    <p:sldId id="282" r:id="rId27"/>
    <p:sldId id="284" r:id="rId28"/>
    <p:sldId id="285" r:id="rId29"/>
    <p:sldId id="300" r:id="rId30"/>
    <p:sldId id="297" r:id="rId31"/>
    <p:sldId id="298" r:id="rId32"/>
    <p:sldId id="271" r:id="rId33"/>
    <p:sldId id="286" r:id="rId34"/>
    <p:sldId id="287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.H. Goossens" initials="PG" lastIdx="5" clrIdx="0">
    <p:extLst/>
  </p:cmAuthor>
  <p:cmAuthor id="2" name="Liesbeth Boyce-van der Wal" initials="L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61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09:31:43.238" idx="2">
    <p:pos x="10" y="10"/>
    <p:text>how is referral along the line?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09:31:43.238" idx="2">
    <p:pos x="10" y="10"/>
    <p:text>how is referral along the line?</p:text>
    <p:extLst>
      <p:ext uri="{C676402C-5697-4E1C-873F-D02D1690AC5C}">
        <p15:threadingInfo xmlns:p15="http://schemas.microsoft.com/office/powerpoint/2012/main" timeZoneBias="-120"/>
      </p:ext>
    </p:extLst>
  </p:cm>
  <p:cm authorId="1" dt="2019-05-20T09:35:32.931" idx="4">
    <p:pos x="10" y="146"/>
    <p:text>perform a cognitive screening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  <p:cm authorId="1" dt="2019-05-20T11:35:35.722" idx="5">
    <p:pos x="146" y="146"/>
    <p:text>hartrevalidatie is veilig na OHCA. ook nodig voor mensen met cognitieve stoornissen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09:31:43.238" idx="2">
    <p:pos x="10" y="10"/>
    <p:text>how is referral along the line?</p:text>
    <p:extLst>
      <p:ext uri="{C676402C-5697-4E1C-873F-D02D1690AC5C}">
        <p15:threadingInfo xmlns:p15="http://schemas.microsoft.com/office/powerpoint/2012/main" timeZoneBias="-120"/>
      </p:ext>
    </p:extLst>
  </p:cm>
  <p:cm authorId="1" dt="2019-05-20T09:35:32.931" idx="4">
    <p:pos x="10" y="146"/>
    <p:text>perform a cognitive screening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09:24:55.701" idx="1">
    <p:pos x="10" y="10"/>
    <p:text>cardiale en cognitieve gevolgen, vermoeidheid, emotionele problemen, caregiver/spouse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09:31:43.238" idx="2">
    <p:pos x="10" y="10"/>
    <p:text>how is referral along the line?</p:text>
    <p:extLst>
      <p:ext uri="{C676402C-5697-4E1C-873F-D02D1690AC5C}">
        <p15:threadingInfo xmlns:p15="http://schemas.microsoft.com/office/powerpoint/2012/main" timeZoneBias="-120"/>
      </p:ext>
    </p:extLst>
  </p:cm>
  <p:cm authorId="1" dt="2019-05-20T09:35:32.931" idx="4">
    <p:pos x="10" y="146"/>
    <p:text>perform a cognitive screening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09:31:43.238" idx="2">
    <p:pos x="10" y="10"/>
    <p:text>how is referral along the line?</p:text>
    <p:extLst>
      <p:ext uri="{C676402C-5697-4E1C-873F-D02D1690AC5C}">
        <p15:threadingInfo xmlns:p15="http://schemas.microsoft.com/office/powerpoint/2012/main" timeZoneBias="-120"/>
      </p:ext>
    </p:extLst>
  </p:cm>
  <p:cm authorId="1" dt="2019-05-20T09:35:32.931" idx="4">
    <p:pos x="10" y="146"/>
    <p:text>perform a cognitive screening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09:31:43.238" idx="2">
    <p:pos x="10" y="10"/>
    <p:text>how is referral along the line?</p:text>
    <p:extLst>
      <p:ext uri="{C676402C-5697-4E1C-873F-D02D1690AC5C}">
        <p15:threadingInfo xmlns:p15="http://schemas.microsoft.com/office/powerpoint/2012/main" timeZoneBias="-120"/>
      </p:ext>
    </p:extLst>
  </p:cm>
  <p:cm authorId="1" dt="2019-05-20T09:35:32.931" idx="4">
    <p:pos x="10" y="146"/>
    <p:text>perform a cognitive screening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09:31:43.238" idx="2">
    <p:pos x="10" y="10"/>
    <p:text>how is referral along the line?</p:text>
    <p:extLst>
      <p:ext uri="{C676402C-5697-4E1C-873F-D02D1690AC5C}">
        <p15:threadingInfo xmlns:p15="http://schemas.microsoft.com/office/powerpoint/2012/main" timeZoneBias="-120"/>
      </p:ext>
    </p:extLst>
  </p:cm>
  <p:cm authorId="1" dt="2019-05-20T09:35:32.931" idx="4">
    <p:pos x="10" y="146"/>
    <p:text>perform a cognitive screening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09:31:43.238" idx="2">
    <p:pos x="10" y="10"/>
    <p:text>how is referral along the line?</p:text>
    <p:extLst>
      <p:ext uri="{C676402C-5697-4E1C-873F-D02D1690AC5C}">
        <p15:threadingInfo xmlns:p15="http://schemas.microsoft.com/office/powerpoint/2012/main" timeZoneBias="-120"/>
      </p:ext>
    </p:extLst>
  </p:cm>
  <p:cm authorId="1" dt="2019-05-20T09:35:32.931" idx="4">
    <p:pos x="10" y="146"/>
    <p:text>perform a cognitive screening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367C1-E916-4535-8919-25B1BC4BEE4B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0117B-3B58-4C62-8A83-39DBE04B86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9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resolutie afbeelding lijkt wat laag....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117B-3B58-4C62-8A83-39DBE04B867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9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90EF0-3AF2-4B31-8DA3-6E0453A26045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37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5DFC0-5BB9-48F5-9F56-B0C033C97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5FAF4B-C4B3-40F8-8978-990A64A23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388727-D736-4E00-A147-3F43D635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22A89A-AB20-47D7-9837-21AC7AB5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647630-B0EF-426C-B5C8-25A3C884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91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783E8-686A-41A6-90FA-5A9F9F66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D3F32B-A9F1-43D1-AE3A-E4175073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091235-7447-47DD-9AE8-30C3B4BE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12EE39-29EE-4CFE-B62D-0E3E62A6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4B99EA-F543-4274-9D42-76361D67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68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5D03895-4E66-448E-9043-33E65B7B4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10C2E5-3210-420A-9425-6957A667A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57C755-A318-402F-99D8-5FD743FD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E2B017-8244-40D2-82AC-CFAC43A7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8C8A7D-04A7-491C-BF4E-8AFA25D8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33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6455E-A36D-40F1-B1AD-B734DD1E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8AEDBA-3057-461A-84B2-8F5BB2666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AFE9E3-B10C-497D-98B4-D9BCE45A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B4430E-4D42-4EE0-BBA7-27734D21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523D26-3124-4A14-81D8-BD4B7DBD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08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89B63-4ED4-4706-9F72-76CDB98D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B13064-79D6-436F-AC09-78A0B46C2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FCE40F-99AF-4B02-B0B4-811AADD8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83E62-90FD-468C-92D5-8E98D12F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3BA4AE-AFEB-42B4-863E-B0C207DD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42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C6B1C-1887-4047-B16E-90B8F1D9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663263-7437-4B3C-8205-A2A8A039C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433A0B-85BC-42C6-BB21-4C631B7F0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619965-7787-4A90-AA1C-B5942DA0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482AD3-43FE-42A2-8FC4-A2732B67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56B077-C55F-43D3-AB87-DC52C800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7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D5643-52B6-4B2F-9A2F-A8CE9808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0B2E4-461B-42D3-8F02-2CD652D5E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7863DF-C059-4743-9B08-45D7F147D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A9C759-92D0-4ED6-9984-2CBC96D63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B5B2CB-9E75-414E-A9EA-BCC56293E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27BC00B-9CA5-465C-AAFB-F18B5FC0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D00444F-4790-40FC-B948-B8C154E3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28435E9-7D6F-41DB-9E63-4F3B4B38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68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7CD8A-DAA9-4FC7-A69F-497CC425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701F79-95A6-46EB-9E97-74DF22DE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AA7786-9798-4CFA-93C9-23A98FAF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9D341B-ABC9-43FB-A7AB-69D4C8FC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93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547E75-1F62-4EA1-B7B6-9E2C118D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A8D77D-6DE6-42E0-946F-4A53CD12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646ED1-F60D-49CD-A39D-C81891EA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49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87A7C-02FD-4313-823B-C8D2561A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9DAB0C-E32A-46AC-917F-CF1EB6D4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DC1722-A6B0-4CED-B616-C419828AB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C971A9-C85C-4745-913F-A4DE5D32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01B487-CC91-43F6-9F24-EBA52962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175E6-1560-489D-A3E7-6EAAA3A1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42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200E1-9F13-4532-A639-DC311DEA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1CEBA8-8E18-480E-83B4-7BC73BC4F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87877B-5B32-4BA6-86AE-32D3F0E44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C9ED02-339D-4E5E-9897-3A8E44CE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9DE7F2-A1A3-46F4-B757-0F0C5D68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46F8C6-71AB-4D9D-91B6-58B194F6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84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D17685-7C7B-4145-A0C2-11628F85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D3A9E4-718D-49F3-868E-64086E3C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AC7DCD-DB33-498B-8931-9D07131D8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BFE0-A461-4203-801C-B84C64F42A77}" type="datetimeFigureOut">
              <a:rPr lang="nl-NL" smtClean="0"/>
              <a:t>22-5-2019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5EC99A-993A-4994-BE14-A0EDAF71D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65E99C-96BB-4777-871B-292D78AC0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3A81-897D-45EE-8C5C-60BA4AD942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nl/url?sa=i&amp;rct=j&amp;q=&amp;esrc=s&amp;source=images&amp;cd=&amp;ved=2ahUKEwjYjZS2_6niAhVSwAIHHVh5AkcQjRx6BAgBEAU&amp;url=https://www.facebook.com/Merem-Medische-Revalidatie-605546659509542/&amp;psig=AOvVaw0FB4hTDyktBgmnFovTCg0U&amp;ust=155843781571419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xhsYHBdXxvsOqM&amp;tbnid=-lq6xi0zf78TEM:&amp;ved=0CAUQjRw&amp;url=http://www.glucocardyouchoose.com/life/protect-your-heart/&amp;ei=hv1bUo7JOaSn0QWr74Bo&amp;bvm=bv.53899372,d.d2k&amp;psig=AFQjCNFhdOan5wA0H9p3L0_SHOF-Mzwjkg&amp;ust=138184678423515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google.nl/url?sa=i&amp;rct=j&amp;q=&amp;esrc=s&amp;frm=1&amp;source=images&amp;cd=&amp;docid=cZoD6siwpK4fbM&amp;tbnid=_zeuA-LpyLR6aM:&amp;ved=0CAUQjRw&amp;url=http://www.irewired.com/blog/?p%3D2986&amp;ei=B_pbUpqlLIX40gX4ooG4Dg&amp;bvm=bv.53899372,d.d2k&amp;psig=AFQjCNHTGjKzftGxlt7K7sXqF4lxzzPXaA&amp;ust=1381845860778052" TargetMode="Externa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yu4YNgBeXm-N6M&amp;tbnid=7ku4Z_MOzIRopM:&amp;ved=0CAUQjRw&amp;url=http://brianhasenkampfblog.com/?tag%3Drisk&amp;ei=Sv1bUtquLIXG0QW3mIGQCQ&amp;bvm=bv.53899372,d.d2k&amp;psig=AFQjCNHBqOS6gpPiW1uYO_5d2Gy5CdOWpw&amp;ust=1381846709068634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nl/url?sa=i&amp;rct=j&amp;q=&amp;esrc=s&amp;source=images&amp;cd=&amp;cad=rja&amp;uact=8&amp;ved=2ahUKEwju0trB66niAhUtuqQKHXaoBaQQjRx6BAgBEAU&amp;url=https://www.creativesafetysupply.com/glossary/pdca-cycle/&amp;psig=AOvVaw2YpMKNDylUf9O6w0kXEN68&amp;ust=155843247225118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frm=1&amp;source=images&amp;cd=&amp;cad=rja&amp;docid=yu4YNgBeXm-N6M&amp;tbnid=7ku4Z_MOzIRopM:&amp;ved=0CAUQjRw&amp;url=http://brianhasenkampfblog.com/?tag%3Drisk&amp;ei=Sv1bUtquLIXG0QW3mIGQCQ&amp;bvm=bv.53899372,d.d2k&amp;psig=AFQjCNHBqOS6gpPiW1uYO_5d2Gy5CdOWpw&amp;ust=1381846709068634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F83DF-2025-4E8E-AD04-AD22EF66C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55615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To</a:t>
            </a:r>
            <a:r>
              <a:rPr lang="nl-NL" dirty="0"/>
              <a:t> form a </a:t>
            </a:r>
            <a:r>
              <a:rPr lang="nl-NL" dirty="0" err="1"/>
              <a:t>clinical</a:t>
            </a:r>
            <a:r>
              <a:rPr lang="nl-NL" dirty="0"/>
              <a:t> center of excellence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cardiac</a:t>
            </a:r>
            <a:r>
              <a:rPr lang="nl-NL" dirty="0"/>
              <a:t> arrest.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EB1F01-871E-4615-977D-45E2E21C0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424"/>
            <a:ext cx="9144000" cy="1558392"/>
          </a:xfrm>
        </p:spPr>
        <p:txBody>
          <a:bodyPr>
            <a:normAutofit/>
          </a:bodyPr>
          <a:lstStyle/>
          <a:p>
            <a:r>
              <a:rPr lang="nl-NL" dirty="0"/>
              <a:t>Paulien H. Goossens, MD, PhD</a:t>
            </a:r>
          </a:p>
          <a:p>
            <a:r>
              <a:rPr lang="nl-NL" dirty="0" err="1"/>
              <a:t>Rehabilitation</a:t>
            </a:r>
            <a:r>
              <a:rPr lang="nl-NL" dirty="0"/>
              <a:t> specialist</a:t>
            </a:r>
          </a:p>
          <a:p>
            <a:r>
              <a:rPr lang="nl-NL" dirty="0"/>
              <a:t>Merem, The Netherlands</a:t>
            </a:r>
          </a:p>
        </p:txBody>
      </p:sp>
      <p:pic>
        <p:nvPicPr>
          <p:cNvPr id="7170" name="Picture 2" descr="Afbeeldingsresultaat voor Merem">
            <a:hlinkClick r:id="rId2"/>
            <a:extLst>
              <a:ext uri="{FF2B5EF4-FFF2-40B4-BE49-F238E27FC236}">
                <a16:creationId xmlns:a16="http://schemas.microsoft.com/office/drawing/2014/main" id="{A7483579-1F45-48E6-ABC7-E218562D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08" y="4922108"/>
            <a:ext cx="1935892" cy="19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1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3D92295-FC1F-4CE7-A9B3-15B05B2D1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34" y="3924300"/>
            <a:ext cx="5061665" cy="2857532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A0EE8B4-6E15-4B71-A762-47612DB93166}"/>
              </a:ext>
            </a:extLst>
          </p:cNvPr>
          <p:cNvSpPr txBox="1"/>
          <p:nvPr/>
        </p:nvSpPr>
        <p:spPr>
          <a:xfrm>
            <a:off x="1143000" y="800100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Topic </a:t>
            </a:r>
            <a:r>
              <a:rPr lang="nl-NL" sz="2800" dirty="0" err="1"/>
              <a:t>covered</a:t>
            </a:r>
            <a:r>
              <a:rPr lang="nl-NL" sz="2800" dirty="0"/>
              <a:t>? 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 err="1"/>
              <a:t>Ideal</a:t>
            </a:r>
            <a:r>
              <a:rPr lang="nl-NL" sz="2800" dirty="0"/>
              <a:t> </a:t>
            </a:r>
            <a:r>
              <a:rPr lang="nl-NL" sz="2800" dirty="0" err="1"/>
              <a:t>situation</a:t>
            </a:r>
            <a:r>
              <a:rPr lang="nl-NL" sz="2800" dirty="0"/>
              <a:t>?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 err="1"/>
              <a:t>Improvements</a:t>
            </a:r>
            <a:r>
              <a:rPr lang="nl-NL" sz="2800" dirty="0"/>
              <a:t> </a:t>
            </a:r>
            <a:r>
              <a:rPr lang="nl-NL" sz="2800" dirty="0" err="1"/>
              <a:t>needed</a:t>
            </a:r>
            <a:r>
              <a:rPr lang="nl-NL" sz="2800" dirty="0"/>
              <a:t>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3743BC-80B4-45F9-B825-C84E76037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560476"/>
            <a:ext cx="3139440" cy="286852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D3D0D72-BF1E-4B97-8697-73FD4A29BAD0}"/>
              </a:ext>
            </a:extLst>
          </p:cNvPr>
          <p:cNvSpPr/>
          <p:nvPr/>
        </p:nvSpPr>
        <p:spPr>
          <a:xfrm>
            <a:off x="7252465" y="647700"/>
            <a:ext cx="1596260" cy="2971800"/>
          </a:xfrm>
          <a:custGeom>
            <a:avLst/>
            <a:gdLst>
              <a:gd name="connsiteX0" fmla="*/ 1596260 w 1596260"/>
              <a:gd name="connsiteY0" fmla="*/ 2971800 h 2971800"/>
              <a:gd name="connsiteX1" fmla="*/ 15110 w 1596260"/>
              <a:gd name="connsiteY1" fmla="*/ 2466975 h 2971800"/>
              <a:gd name="connsiteX2" fmla="*/ 758060 w 1596260"/>
              <a:gd name="connsiteY2" fmla="*/ 923925 h 2971800"/>
              <a:gd name="connsiteX3" fmla="*/ 62735 w 1596260"/>
              <a:gd name="connsiteY3" fmla="*/ 419100 h 2971800"/>
              <a:gd name="connsiteX4" fmla="*/ 462785 w 159626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260" h="2971800">
                <a:moveTo>
                  <a:pt x="1596260" y="2971800"/>
                </a:moveTo>
                <a:cubicBezTo>
                  <a:pt x="875535" y="2890043"/>
                  <a:pt x="154810" y="2808287"/>
                  <a:pt x="15110" y="2466975"/>
                </a:cubicBezTo>
                <a:cubicBezTo>
                  <a:pt x="-124590" y="2125662"/>
                  <a:pt x="750122" y="1265237"/>
                  <a:pt x="758060" y="923925"/>
                </a:cubicBezTo>
                <a:cubicBezTo>
                  <a:pt x="765997" y="582612"/>
                  <a:pt x="111947" y="573087"/>
                  <a:pt x="62735" y="419100"/>
                </a:cubicBezTo>
                <a:cubicBezTo>
                  <a:pt x="13523" y="265113"/>
                  <a:pt x="238154" y="132556"/>
                  <a:pt x="462785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CC9B3C8-A227-4F28-892B-94473B4A9F90}"/>
              </a:ext>
            </a:extLst>
          </p:cNvPr>
          <p:cNvSpPr/>
          <p:nvPr/>
        </p:nvSpPr>
        <p:spPr>
          <a:xfrm>
            <a:off x="10534650" y="2491525"/>
            <a:ext cx="1363223" cy="1566125"/>
          </a:xfrm>
          <a:custGeom>
            <a:avLst/>
            <a:gdLst>
              <a:gd name="connsiteX0" fmla="*/ 0 w 1363223"/>
              <a:gd name="connsiteY0" fmla="*/ 1566125 h 1566125"/>
              <a:gd name="connsiteX1" fmla="*/ 247650 w 1363223"/>
              <a:gd name="connsiteY1" fmla="*/ 880325 h 1566125"/>
              <a:gd name="connsiteX2" fmla="*/ 1028700 w 1363223"/>
              <a:gd name="connsiteY2" fmla="*/ 1013675 h 1566125"/>
              <a:gd name="connsiteX3" fmla="*/ 914400 w 1363223"/>
              <a:gd name="connsiteY3" fmla="*/ 318350 h 1566125"/>
              <a:gd name="connsiteX4" fmla="*/ 1352550 w 1363223"/>
              <a:gd name="connsiteY4" fmla="*/ 51650 h 1566125"/>
              <a:gd name="connsiteX5" fmla="*/ 1181100 w 1363223"/>
              <a:gd name="connsiteY5" fmla="*/ 546950 h 1566125"/>
              <a:gd name="connsiteX6" fmla="*/ 666750 w 1363223"/>
              <a:gd name="connsiteY6" fmla="*/ 61175 h 1566125"/>
              <a:gd name="connsiteX7" fmla="*/ 647700 w 1363223"/>
              <a:gd name="connsiteY7" fmla="*/ 23075 h 156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3223" h="1566125">
                <a:moveTo>
                  <a:pt x="0" y="1566125"/>
                </a:moveTo>
                <a:cubicBezTo>
                  <a:pt x="38100" y="1269262"/>
                  <a:pt x="76200" y="972400"/>
                  <a:pt x="247650" y="880325"/>
                </a:cubicBezTo>
                <a:cubicBezTo>
                  <a:pt x="419100" y="788250"/>
                  <a:pt x="917575" y="1107337"/>
                  <a:pt x="1028700" y="1013675"/>
                </a:cubicBezTo>
                <a:cubicBezTo>
                  <a:pt x="1139825" y="920013"/>
                  <a:pt x="860425" y="478687"/>
                  <a:pt x="914400" y="318350"/>
                </a:cubicBezTo>
                <a:cubicBezTo>
                  <a:pt x="968375" y="158013"/>
                  <a:pt x="1308100" y="13550"/>
                  <a:pt x="1352550" y="51650"/>
                </a:cubicBezTo>
                <a:cubicBezTo>
                  <a:pt x="1397000" y="89750"/>
                  <a:pt x="1295400" y="545362"/>
                  <a:pt x="1181100" y="546950"/>
                </a:cubicBezTo>
                <a:cubicBezTo>
                  <a:pt x="1066800" y="548537"/>
                  <a:pt x="755650" y="148487"/>
                  <a:pt x="666750" y="61175"/>
                </a:cubicBezTo>
                <a:cubicBezTo>
                  <a:pt x="577850" y="-26138"/>
                  <a:pt x="612775" y="-1532"/>
                  <a:pt x="647700" y="23075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3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19711-6FDF-4E0F-B031-0973226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nl-NL" dirty="0" err="1"/>
              <a:t>Patients</a:t>
            </a: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F5B9D1-F436-43F9-870C-047E749D9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2" y="2977073"/>
            <a:ext cx="3345799" cy="201417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F920004-1F8D-4F77-AE1F-CD70B9317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17" y="2977073"/>
            <a:ext cx="3345799" cy="19541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EBC05B-880E-4E89-B927-A6134C191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73" y="2883031"/>
            <a:ext cx="4462966" cy="214222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73004C3-27CD-4438-8381-C7DD19EDC844}"/>
              </a:ext>
            </a:extLst>
          </p:cNvPr>
          <p:cNvSpPr txBox="1"/>
          <p:nvPr/>
        </p:nvSpPr>
        <p:spPr>
          <a:xfrm>
            <a:off x="527476" y="6334780"/>
            <a:ext cx="1035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Ann </a:t>
            </a:r>
            <a:r>
              <a:rPr lang="en-US" sz="1400" dirty="0" err="1"/>
              <a:t>Rehabil</a:t>
            </a:r>
            <a:r>
              <a:rPr lang="en-US" sz="1400" dirty="0"/>
              <a:t> Med 2014 Kim Cardiac rehabilitation after acute myocardial infarction resuscitated from cardiac arrest. </a:t>
            </a:r>
            <a:endParaRPr lang="en-US" altLang="nl-N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69334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B481E-416C-43B3-B4A5-F5942515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Do </a:t>
            </a:r>
            <a:r>
              <a:rPr lang="nl-NL" dirty="0" err="1">
                <a:solidFill>
                  <a:schemeClr val="accent1"/>
                </a:solidFill>
              </a:rPr>
              <a:t>you</a:t>
            </a:r>
            <a:r>
              <a:rPr lang="nl-NL" dirty="0">
                <a:solidFill>
                  <a:schemeClr val="accent1"/>
                </a:solidFill>
              </a:rPr>
              <a:t> have a </a:t>
            </a:r>
            <a:r>
              <a:rPr lang="nl-NL" dirty="0" err="1">
                <a:solidFill>
                  <a:schemeClr val="accent1"/>
                </a:solidFill>
              </a:rPr>
              <a:t>formal</a:t>
            </a:r>
            <a:r>
              <a:rPr lang="nl-NL" dirty="0">
                <a:solidFill>
                  <a:schemeClr val="accent1"/>
                </a:solidFill>
              </a:rPr>
              <a:t> cooperation?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506E7E-F9C6-4B81-90D1-22A3DEE32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1. 	yes, </a:t>
            </a:r>
            <a:r>
              <a:rPr lang="nl-NL" dirty="0" err="1">
                <a:solidFill>
                  <a:schemeClr val="accent1"/>
                </a:solidFill>
              </a:rPr>
              <a:t>between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the</a:t>
            </a:r>
            <a:r>
              <a:rPr lang="nl-NL" dirty="0">
                <a:solidFill>
                  <a:schemeClr val="accent1"/>
                </a:solidFill>
              </a:rPr>
              <a:t> ambulance service, </a:t>
            </a:r>
            <a:r>
              <a:rPr lang="nl-NL" dirty="0" err="1">
                <a:solidFill>
                  <a:schemeClr val="accent1"/>
                </a:solidFill>
              </a:rPr>
              <a:t>hospital</a:t>
            </a:r>
            <a:r>
              <a:rPr lang="nl-NL" dirty="0">
                <a:solidFill>
                  <a:schemeClr val="accent1"/>
                </a:solidFill>
              </a:rPr>
              <a:t> , </a:t>
            </a:r>
            <a:r>
              <a:rPr lang="nl-NL" dirty="0" err="1">
                <a:solidFill>
                  <a:schemeClr val="accent1"/>
                </a:solidFill>
              </a:rPr>
              <a:t>cardiac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and</a:t>
            </a:r>
            <a:r>
              <a:rPr lang="nl-NL" dirty="0">
                <a:solidFill>
                  <a:schemeClr val="accent1"/>
                </a:solidFill>
              </a:rPr>
              <a:t> 	</a:t>
            </a:r>
            <a:r>
              <a:rPr lang="nl-NL" dirty="0" err="1">
                <a:solidFill>
                  <a:schemeClr val="accent1"/>
                </a:solidFill>
              </a:rPr>
              <a:t>cognitive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rehabilitation</a:t>
            </a:r>
            <a:r>
              <a:rPr lang="nl-NL" dirty="0">
                <a:solidFill>
                  <a:schemeClr val="accent1"/>
                </a:solidFill>
              </a:rPr>
              <a:t> service.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2. 	yes, </a:t>
            </a:r>
            <a:r>
              <a:rPr lang="nl-NL" dirty="0" err="1">
                <a:solidFill>
                  <a:schemeClr val="accent1"/>
                </a:solidFill>
              </a:rPr>
              <a:t>between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the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hospital</a:t>
            </a:r>
            <a:r>
              <a:rPr lang="nl-NL" dirty="0">
                <a:solidFill>
                  <a:schemeClr val="accent1"/>
                </a:solidFill>
              </a:rPr>
              <a:t> , </a:t>
            </a:r>
            <a:r>
              <a:rPr lang="nl-NL" dirty="0" err="1">
                <a:solidFill>
                  <a:schemeClr val="accent1"/>
                </a:solidFill>
              </a:rPr>
              <a:t>cardiac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and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cognitive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rehabilitation</a:t>
            </a:r>
            <a:r>
              <a:rPr lang="nl-NL" dirty="0">
                <a:solidFill>
                  <a:schemeClr val="accent1"/>
                </a:solidFill>
              </a:rPr>
              <a:t> 	service.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3. 	yes, </a:t>
            </a:r>
            <a:r>
              <a:rPr lang="nl-NL" dirty="0" err="1">
                <a:solidFill>
                  <a:schemeClr val="accent1"/>
                </a:solidFill>
              </a:rPr>
              <a:t>between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the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hospital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and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cognitive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rehabilitation</a:t>
            </a:r>
            <a:r>
              <a:rPr lang="nl-NL" dirty="0">
                <a:solidFill>
                  <a:schemeClr val="accent1"/>
                </a:solidFill>
              </a:rPr>
              <a:t> service.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4. 	yes, </a:t>
            </a:r>
            <a:r>
              <a:rPr lang="nl-NL" dirty="0" err="1">
                <a:solidFill>
                  <a:schemeClr val="accent1"/>
                </a:solidFill>
              </a:rPr>
              <a:t>between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the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hospital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and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cardiac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rehabilitation</a:t>
            </a:r>
            <a:r>
              <a:rPr lang="nl-NL" dirty="0">
                <a:solidFill>
                  <a:schemeClr val="accent1"/>
                </a:solidFill>
              </a:rPr>
              <a:t> service.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5. 	No we </a:t>
            </a:r>
            <a:r>
              <a:rPr lang="nl-NL" dirty="0" err="1">
                <a:solidFill>
                  <a:schemeClr val="accent1"/>
                </a:solidFill>
              </a:rPr>
              <a:t>don’t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49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CA779C5-4C5F-40C0-9C83-D19A3DC18E93}"/>
              </a:ext>
            </a:extLst>
          </p:cNvPr>
          <p:cNvSpPr/>
          <p:nvPr/>
        </p:nvSpPr>
        <p:spPr>
          <a:xfrm>
            <a:off x="838200" y="2165424"/>
            <a:ext cx="6538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933"/>
              </a:buClr>
              <a:buSzPct val="75000"/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Goal: resume participation</a:t>
            </a:r>
          </a:p>
          <a:p>
            <a:pPr>
              <a:spcBef>
                <a:spcPct val="5000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 Physical condition </a:t>
            </a:r>
          </a:p>
          <a:p>
            <a:pPr>
              <a:spcBef>
                <a:spcPct val="5000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 Stress management</a:t>
            </a:r>
          </a:p>
          <a:p>
            <a:pPr>
              <a:spcBef>
                <a:spcPct val="5000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 Sexual participation </a:t>
            </a:r>
          </a:p>
          <a:p>
            <a:pPr>
              <a:spcBef>
                <a:spcPct val="5000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 Social support</a:t>
            </a:r>
          </a:p>
          <a:p>
            <a:pPr>
              <a:spcBef>
                <a:spcPct val="5000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 Life style (smoking, diet,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etc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Clr>
                <a:srgbClr val="FF9933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 Return to work 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82220AF-9902-4D42-BC5D-3303FB12AABF}"/>
              </a:ext>
            </a:extLst>
          </p:cNvPr>
          <p:cNvGrpSpPr/>
          <p:nvPr/>
        </p:nvGrpSpPr>
        <p:grpSpPr>
          <a:xfrm>
            <a:off x="6759146" y="877329"/>
            <a:ext cx="4992130" cy="6798511"/>
            <a:chOff x="7311563" y="1027906"/>
            <a:chExt cx="5057551" cy="6858000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A1C4BB26-1FB2-416B-9268-195BA48A7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563" y="1027906"/>
              <a:ext cx="4911328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08CA8A6-7C25-4BE5-8246-FB04CB442E07}"/>
                </a:ext>
              </a:extLst>
            </p:cNvPr>
            <p:cNvSpPr/>
            <p:nvPr/>
          </p:nvSpPr>
          <p:spPr>
            <a:xfrm>
              <a:off x="7311563" y="1027906"/>
              <a:ext cx="5057551" cy="1715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8F19711-6FDF-4E0F-B031-0973226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 err="1"/>
              <a:t>Cardiac</a:t>
            </a:r>
            <a:r>
              <a:rPr lang="nl-NL" dirty="0"/>
              <a:t> </a:t>
            </a:r>
            <a:r>
              <a:rPr lang="en-GB" dirty="0"/>
              <a:t>rehabilitation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E2943C-4AED-463C-AE93-403E44447C7F}"/>
              </a:ext>
            </a:extLst>
          </p:cNvPr>
          <p:cNvSpPr txBox="1"/>
          <p:nvPr/>
        </p:nvSpPr>
        <p:spPr>
          <a:xfrm>
            <a:off x="585056" y="6308209"/>
            <a:ext cx="367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Guidelines European Society of Cardiology 2017</a:t>
            </a:r>
          </a:p>
        </p:txBody>
      </p:sp>
    </p:spTree>
    <p:extLst>
      <p:ext uri="{BB962C8B-B14F-4D97-AF65-F5344CB8AC3E}">
        <p14:creationId xmlns:p14="http://schemas.microsoft.com/office/powerpoint/2010/main" val="170674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CA779C5-4C5F-40C0-9C83-D19A3DC18E93}"/>
              </a:ext>
            </a:extLst>
          </p:cNvPr>
          <p:cNvSpPr/>
          <p:nvPr/>
        </p:nvSpPr>
        <p:spPr>
          <a:xfrm>
            <a:off x="567987" y="6185098"/>
            <a:ext cx="1018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Heart 2019 Maddison Effects and costs of real-time cardiac telerehabilitation: randomised controlled noninferiority trial. </a:t>
            </a:r>
            <a:endParaRPr lang="en-US" altLang="nl-NL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19711-6FDF-4E0F-B031-0973226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 err="1"/>
              <a:t>Cardiac</a:t>
            </a:r>
            <a:r>
              <a:rPr lang="nl-NL" dirty="0"/>
              <a:t> </a:t>
            </a:r>
            <a:r>
              <a:rPr lang="nl-NL" dirty="0" err="1"/>
              <a:t>rehabilitation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921DAF8-ADE7-46C2-A4BC-2FEF4BABD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47" y="2240387"/>
            <a:ext cx="2254188" cy="32059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D25270-A644-47A7-83A7-9E0E50FF0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60" y="2118600"/>
            <a:ext cx="3449530" cy="34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3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0F299-BA2F-4DDE-A588-334C362D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Multiple </a:t>
            </a:r>
            <a:r>
              <a:rPr lang="nl-NL" dirty="0" err="1"/>
              <a:t>consequences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cardiac</a:t>
            </a:r>
            <a:r>
              <a:rPr lang="nl-NL" dirty="0"/>
              <a:t> arrest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C4A0B2CA-2683-404F-82E9-D892067E36B1}"/>
              </a:ext>
            </a:extLst>
          </p:cNvPr>
          <p:cNvGrpSpPr/>
          <p:nvPr/>
        </p:nvGrpSpPr>
        <p:grpSpPr>
          <a:xfrm>
            <a:off x="7305675" y="2006148"/>
            <a:ext cx="3848100" cy="3716563"/>
            <a:chOff x="7305675" y="2006148"/>
            <a:chExt cx="3848100" cy="3716563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18F88FB3-7BA6-41EC-860E-ED784235D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5675" y="2006148"/>
              <a:ext cx="3848100" cy="3667125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5A5223F-F602-4581-B2E3-1BB440224075}"/>
                </a:ext>
              </a:extLst>
            </p:cNvPr>
            <p:cNvSpPr/>
            <p:nvPr/>
          </p:nvSpPr>
          <p:spPr>
            <a:xfrm>
              <a:off x="8998706" y="5332186"/>
              <a:ext cx="2000250" cy="390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FA562E1-257F-4EDD-96AD-3B2DE8FF0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1935"/>
            <a:ext cx="2194100" cy="24955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90E2BB7-934C-48C7-9A0E-7F188678A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60" y="2247900"/>
            <a:ext cx="2095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2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19711-6FDF-4E0F-B031-0973226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 err="1"/>
              <a:t>Cardiac</a:t>
            </a:r>
            <a:r>
              <a:rPr lang="nl-NL" dirty="0"/>
              <a:t> </a:t>
            </a:r>
            <a:r>
              <a:rPr lang="nl-NL" dirty="0" err="1"/>
              <a:t>rehabilitation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CCA117-C371-4FA0-95C0-A63EF8812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" y="1921291"/>
            <a:ext cx="3143250" cy="20220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603D012-42B8-4DE9-AF9C-458C5731D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89" y="1921291"/>
            <a:ext cx="2575560" cy="193167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FEB3C03-360B-4747-BBDD-9CDC1CEE8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13" y="1921291"/>
            <a:ext cx="3472663" cy="202205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7A0CC62-F8CD-46FC-948E-653858B4F768}"/>
              </a:ext>
            </a:extLst>
          </p:cNvPr>
          <p:cNvSpPr txBox="1"/>
          <p:nvPr/>
        </p:nvSpPr>
        <p:spPr>
          <a:xfrm>
            <a:off x="1820053" y="4705350"/>
            <a:ext cx="855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Most OHCA survivors need complex cardiac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80935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19711-6FDF-4E0F-B031-0973226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 err="1"/>
              <a:t>Provide</a:t>
            </a:r>
            <a:r>
              <a:rPr lang="nl-NL" dirty="0"/>
              <a:t> information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0155EC-1607-4810-BD72-771A9E41C9E7}"/>
              </a:ext>
            </a:extLst>
          </p:cNvPr>
          <p:cNvSpPr txBox="1"/>
          <p:nvPr/>
        </p:nvSpPr>
        <p:spPr>
          <a:xfrm>
            <a:off x="383059" y="596965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400" u="sng" dirty="0"/>
              <a:t>BMC Health Serv Res. 2014 </a:t>
            </a:r>
            <a:r>
              <a:rPr lang="en-US" sz="1400" u="sng" dirty="0" err="1"/>
              <a:t>Moulaert</a:t>
            </a:r>
            <a:r>
              <a:rPr lang="en-US" sz="1400" u="sng" dirty="0"/>
              <a:t>  </a:t>
            </a:r>
            <a:r>
              <a:rPr lang="en-US" sz="1400" dirty="0"/>
              <a:t>‘Stand still …, and move on’ , an early neurologically-focused follow-up for cardiac arrest survivors and their caregivers: a process evaluation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E91245A-13D4-4C3C-A70E-526966F8D5CA}"/>
              </a:ext>
            </a:extLst>
          </p:cNvPr>
          <p:cNvSpPr/>
          <p:nvPr/>
        </p:nvSpPr>
        <p:spPr>
          <a:xfrm>
            <a:off x="5950686" y="4772908"/>
            <a:ext cx="385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http://www.lifeaftercardiacarrest.com/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92FDDC-9FFE-4682-BACC-7894B29A7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01" y="2424112"/>
            <a:ext cx="7838123" cy="20097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4DB1E6-CB09-4990-98EF-D259954AC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4" y="2424112"/>
            <a:ext cx="2679701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1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19711-6FDF-4E0F-B031-0973226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/>
              <a:t>Screening: </a:t>
            </a:r>
            <a:r>
              <a:rPr lang="nl-NL" dirty="0" err="1"/>
              <a:t>cognition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A2ADEE-6F76-4C86-B748-16CFFF3C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66" y="1690688"/>
            <a:ext cx="6340193" cy="422433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ABB408B-A5B0-4EEA-9FBC-BEB46A36A6C3}"/>
              </a:ext>
            </a:extLst>
          </p:cNvPr>
          <p:cNvSpPr txBox="1"/>
          <p:nvPr/>
        </p:nvSpPr>
        <p:spPr>
          <a:xfrm>
            <a:off x="838200" y="6231265"/>
            <a:ext cx="110363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u="sng" dirty="0"/>
              <a:t>Resuscitation 2017 Koller </a:t>
            </a:r>
            <a:r>
              <a:rPr lang="en-GB" sz="1400" dirty="0"/>
              <a:t>Comparison of three cognitive exams in cardiac arrest survivors.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2638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E604F-3B5E-4084-B13C-E555E012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accent1"/>
                </a:solidFill>
              </a:rPr>
              <a:t>What</a:t>
            </a:r>
            <a:r>
              <a:rPr lang="nl-NL" dirty="0">
                <a:solidFill>
                  <a:schemeClr val="accent1"/>
                </a:solidFill>
              </a:rPr>
              <a:t> screening do </a:t>
            </a:r>
            <a:r>
              <a:rPr lang="nl-NL" dirty="0" err="1">
                <a:solidFill>
                  <a:schemeClr val="accent1"/>
                </a:solidFill>
              </a:rPr>
              <a:t>you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use</a:t>
            </a:r>
            <a:r>
              <a:rPr lang="nl-NL" dirty="0">
                <a:solidFill>
                  <a:schemeClr val="accent1"/>
                </a:solidFill>
              </a:rPr>
              <a:t>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7D5FCA-D637-42DA-9492-1ACEB5FA9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err="1">
                <a:solidFill>
                  <a:schemeClr val="accent1"/>
                </a:solidFill>
              </a:rPr>
              <a:t>Clinical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observations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by</a:t>
            </a:r>
            <a:r>
              <a:rPr lang="nl-NL" dirty="0">
                <a:solidFill>
                  <a:schemeClr val="accent1"/>
                </a:solidFill>
              </a:rPr>
              <a:t> nurses</a:t>
            </a:r>
          </a:p>
          <a:p>
            <a:pPr marL="514350" indent="-514350">
              <a:buAutoNum type="arabicPeriod"/>
            </a:pPr>
            <a:r>
              <a:rPr lang="nl-NL" dirty="0" err="1">
                <a:solidFill>
                  <a:schemeClr val="accent1"/>
                </a:solidFill>
              </a:rPr>
              <a:t>Structured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observation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tasks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by</a:t>
            </a:r>
            <a:r>
              <a:rPr lang="nl-NL" dirty="0">
                <a:solidFill>
                  <a:schemeClr val="accent1"/>
                </a:solidFill>
              </a:rPr>
              <a:t> nurses or OT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chemeClr val="accent1"/>
                </a:solidFill>
              </a:rPr>
              <a:t>Concise screening test </a:t>
            </a:r>
            <a:r>
              <a:rPr lang="nl-NL" dirty="0" err="1">
                <a:solidFill>
                  <a:schemeClr val="accent1"/>
                </a:solidFill>
              </a:rPr>
              <a:t>using</a:t>
            </a:r>
            <a:r>
              <a:rPr lang="nl-NL" dirty="0">
                <a:solidFill>
                  <a:schemeClr val="accent1"/>
                </a:solidFill>
              </a:rPr>
              <a:t> MOCA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chemeClr val="accent1"/>
                </a:solidFill>
              </a:rPr>
              <a:t>Concise screening test </a:t>
            </a:r>
            <a:r>
              <a:rPr lang="nl-NL" dirty="0" err="1">
                <a:solidFill>
                  <a:schemeClr val="accent1"/>
                </a:solidFill>
              </a:rPr>
              <a:t>using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other</a:t>
            </a:r>
            <a:r>
              <a:rPr lang="nl-NL" dirty="0">
                <a:solidFill>
                  <a:schemeClr val="accent1"/>
                </a:solidFill>
              </a:rPr>
              <a:t> test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chemeClr val="accent1"/>
                </a:solidFill>
              </a:rPr>
              <a:t>Full </a:t>
            </a:r>
            <a:r>
              <a:rPr lang="nl-NL" dirty="0" err="1">
                <a:solidFill>
                  <a:schemeClr val="accent1"/>
                </a:solidFill>
              </a:rPr>
              <a:t>neuropsychological</a:t>
            </a:r>
            <a:r>
              <a:rPr lang="nl-NL" dirty="0">
                <a:solidFill>
                  <a:schemeClr val="accent1"/>
                </a:solidFill>
              </a:rPr>
              <a:t> test </a:t>
            </a:r>
            <a:r>
              <a:rPr lang="nl-NL" dirty="0" err="1">
                <a:solidFill>
                  <a:schemeClr val="accent1"/>
                </a:solidFill>
              </a:rPr>
              <a:t>for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all</a:t>
            </a:r>
            <a:r>
              <a:rPr lang="nl-NL" dirty="0">
                <a:solidFill>
                  <a:schemeClr val="accent1"/>
                </a:solidFill>
              </a:rPr>
              <a:t> OHCA </a:t>
            </a:r>
            <a:r>
              <a:rPr lang="nl-NL" dirty="0" err="1">
                <a:solidFill>
                  <a:schemeClr val="accent1"/>
                </a:solidFill>
              </a:rPr>
              <a:t>survivors</a:t>
            </a:r>
            <a:endParaRPr lang="nl-NL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nl-NL" dirty="0" err="1">
                <a:solidFill>
                  <a:schemeClr val="accent1"/>
                </a:solidFill>
              </a:rPr>
              <a:t>Anamnesis</a:t>
            </a:r>
            <a:r>
              <a:rPr lang="nl-NL" dirty="0">
                <a:solidFill>
                  <a:schemeClr val="accent1"/>
                </a:solidFill>
              </a:rPr>
              <a:t> of </a:t>
            </a:r>
            <a:r>
              <a:rPr lang="nl-NL" dirty="0" err="1">
                <a:solidFill>
                  <a:schemeClr val="accent1"/>
                </a:solidFill>
              </a:rPr>
              <a:t>the</a:t>
            </a:r>
            <a:r>
              <a:rPr lang="nl-NL" dirty="0">
                <a:solidFill>
                  <a:schemeClr val="accent1"/>
                </a:solidFill>
              </a:rPr>
              <a:t> partner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4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D7D4-A656-45E3-8C64-D0666F0E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accent1"/>
                </a:solidFill>
              </a:rPr>
              <a:t>Who</a:t>
            </a:r>
            <a:r>
              <a:rPr lang="nl-NL" dirty="0">
                <a:solidFill>
                  <a:schemeClr val="accent1"/>
                </a:solidFill>
              </a:rPr>
              <a:t> is </a:t>
            </a:r>
            <a:r>
              <a:rPr lang="nl-NL" dirty="0" err="1">
                <a:solidFill>
                  <a:schemeClr val="accent1"/>
                </a:solidFill>
              </a:rPr>
              <a:t>my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audience</a:t>
            </a:r>
            <a:r>
              <a:rPr lang="nl-NL" dirty="0">
                <a:solidFill>
                  <a:schemeClr val="accent1"/>
                </a:solidFill>
              </a:rPr>
              <a:t>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A04A9-BCA0-4948-9FC1-DFDB0C294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err="1">
                <a:solidFill>
                  <a:schemeClr val="accent1"/>
                </a:solidFill>
              </a:rPr>
              <a:t>Cardiologist</a:t>
            </a:r>
            <a:r>
              <a:rPr lang="nl-NL" dirty="0">
                <a:solidFill>
                  <a:schemeClr val="accent1"/>
                </a:solidFill>
              </a:rPr>
              <a:t> or intensivist</a:t>
            </a:r>
          </a:p>
          <a:p>
            <a:pPr marL="514350" indent="-514350">
              <a:buAutoNum type="arabicPeriod"/>
            </a:pPr>
            <a:r>
              <a:rPr lang="nl-NL" dirty="0" err="1">
                <a:solidFill>
                  <a:schemeClr val="accent1"/>
                </a:solidFill>
              </a:rPr>
              <a:t>Neurologist</a:t>
            </a:r>
            <a:endParaRPr lang="nl-NL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nl-NL" dirty="0" err="1">
                <a:solidFill>
                  <a:schemeClr val="accent1"/>
                </a:solidFill>
              </a:rPr>
              <a:t>Rehabilitation</a:t>
            </a:r>
            <a:r>
              <a:rPr lang="nl-NL" dirty="0">
                <a:solidFill>
                  <a:schemeClr val="accent1"/>
                </a:solidFill>
              </a:rPr>
              <a:t> doctor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Paramedic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Nurse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Other</a:t>
            </a:r>
          </a:p>
          <a:p>
            <a:pPr marL="514350" indent="-514350">
              <a:buAutoNum type="arabicPeriod"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14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19711-6FDF-4E0F-B031-0973226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 err="1"/>
              <a:t>Neuropsychological</a:t>
            </a:r>
            <a:r>
              <a:rPr lang="nl-NL" dirty="0"/>
              <a:t> </a:t>
            </a:r>
            <a:r>
              <a:rPr lang="nl-NL" dirty="0" err="1"/>
              <a:t>testing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C2018F-4701-4984-BB1C-1992A252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59" y="1800611"/>
            <a:ext cx="56292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6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EB618-1555-48E5-AEB6-166A62AE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Relation cognition and exercise capacity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C9ED3A-3691-43E6-93FC-12DB91D7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1725"/>
            <a:ext cx="10515600" cy="45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Resuscitation 2017 Boyce Out-of-hospital cardiac arrest survivors with cognitive impairments have lower exercise capacity. </a:t>
            </a:r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6FA5EA-33CB-409B-8ACB-22F2533D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62" y="1683544"/>
            <a:ext cx="4116544" cy="349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067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19711-6FDF-4E0F-B031-0973226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/>
              <a:t>Screening: </a:t>
            </a:r>
            <a:r>
              <a:rPr lang="nl-NL" dirty="0" err="1"/>
              <a:t>emotional</a:t>
            </a:r>
            <a:r>
              <a:rPr lang="nl-NL" dirty="0"/>
              <a:t> </a:t>
            </a:r>
            <a:r>
              <a:rPr lang="nl-NL" dirty="0" err="1"/>
              <a:t>consequences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A315CB-A733-4261-8AA6-DCFC02F98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2050742"/>
            <a:ext cx="3390900" cy="409330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112B878-B6B3-482C-82FE-17EEC8D91B9C}"/>
              </a:ext>
            </a:extLst>
          </p:cNvPr>
          <p:cNvSpPr txBox="1"/>
          <p:nvPr/>
        </p:nvSpPr>
        <p:spPr>
          <a:xfrm>
            <a:off x="905522" y="2175029"/>
            <a:ext cx="68446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			</a:t>
            </a:r>
          </a:p>
          <a:p>
            <a:r>
              <a:rPr lang="it-IT" sz="2800" dirty="0"/>
              <a:t>				QoL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		Recurrence rate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E45E54E-E6C2-4197-AB38-FDF315A69E63}"/>
              </a:ext>
            </a:extLst>
          </p:cNvPr>
          <p:cNvSpPr txBox="1"/>
          <p:nvPr/>
        </p:nvSpPr>
        <p:spPr>
          <a:xfrm>
            <a:off x="514119" y="6492875"/>
            <a:ext cx="11163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err="1"/>
              <a:t>Monaldi</a:t>
            </a:r>
            <a:r>
              <a:rPr lang="en-GB" sz="1400" u="sng" dirty="0"/>
              <a:t> Arch Chest Dis 2018 , </a:t>
            </a:r>
            <a:r>
              <a:rPr lang="it-IT" sz="1400" u="sng" dirty="0"/>
              <a:t>Sommaruga </a:t>
            </a:r>
            <a:r>
              <a:rPr lang="it-IT" sz="1400" dirty="0"/>
              <a:t>Best practice in psychological </a:t>
            </a:r>
            <a:r>
              <a:rPr lang="en-GB" sz="1400" dirty="0"/>
              <a:t>activities in cardiovascular prevention and rehabilitation: position paper.</a:t>
            </a:r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64F0CB68-1E9D-48C6-B182-82A5B5E58BD4}"/>
              </a:ext>
            </a:extLst>
          </p:cNvPr>
          <p:cNvSpPr/>
          <p:nvPr/>
        </p:nvSpPr>
        <p:spPr>
          <a:xfrm>
            <a:off x="5443431" y="244804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AD707AAE-0B00-4B3C-A8EA-1A885F04DB57}"/>
              </a:ext>
            </a:extLst>
          </p:cNvPr>
          <p:cNvSpPr/>
          <p:nvPr/>
        </p:nvSpPr>
        <p:spPr>
          <a:xfrm rot="10800000">
            <a:off x="5443431" y="409739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518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ECBB3-685D-40AF-B24D-ED4877E245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spouse</a:t>
            </a:r>
            <a:r>
              <a:rPr lang="nl-NL" dirty="0"/>
              <a:t>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3657AE0-09EA-43B0-90C1-DC2B2627B07E}"/>
              </a:ext>
            </a:extLst>
          </p:cNvPr>
          <p:cNvSpPr txBox="1"/>
          <p:nvPr/>
        </p:nvSpPr>
        <p:spPr>
          <a:xfrm>
            <a:off x="1013254" y="2273643"/>
            <a:ext cx="6236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INFORMATION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Emotional</a:t>
            </a:r>
            <a:r>
              <a:rPr lang="nl-NL" dirty="0"/>
              <a:t> care / treatment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Resuscitation</a:t>
            </a:r>
            <a:r>
              <a:rPr lang="nl-NL" dirty="0"/>
              <a:t> courses</a:t>
            </a:r>
          </a:p>
          <a:p>
            <a:endParaRPr lang="nl-NL" dirty="0"/>
          </a:p>
          <a:p>
            <a:endParaRPr lang="nl-NL" dirty="0"/>
          </a:p>
          <a:p>
            <a:r>
              <a:rPr lang="en-GB" dirty="0"/>
              <a:t>Patient and Partner Education Programme 4 ALL (PPEP-4-ALL)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242DFE-EA29-432A-9E0E-903114986C75}"/>
              </a:ext>
            </a:extLst>
          </p:cNvPr>
          <p:cNvSpPr txBox="1"/>
          <p:nvPr/>
        </p:nvSpPr>
        <p:spPr>
          <a:xfrm>
            <a:off x="838200" y="5675318"/>
            <a:ext cx="104091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/>
              <a:t>Resuscitation 2018 </a:t>
            </a:r>
            <a:r>
              <a:rPr lang="en-GB" sz="1400" u="sng" dirty="0" err="1"/>
              <a:t>Van’t</a:t>
            </a:r>
            <a:r>
              <a:rPr lang="en-GB" sz="1400" u="sng" dirty="0"/>
              <a:t> </a:t>
            </a:r>
            <a:r>
              <a:rPr lang="en-GB" sz="1400" u="sng" dirty="0" err="1"/>
              <a:t>Wout</a:t>
            </a:r>
            <a:r>
              <a:rPr lang="en-GB" sz="1400" u="sng" dirty="0"/>
              <a:t> </a:t>
            </a:r>
            <a:r>
              <a:rPr lang="en-GB" sz="1400" u="sng" dirty="0" err="1"/>
              <a:t>Hofland</a:t>
            </a:r>
            <a:r>
              <a:rPr lang="en-GB" sz="1400" u="sng" dirty="0"/>
              <a:t> </a:t>
            </a:r>
            <a:r>
              <a:rPr lang="en-GB" sz="1400" dirty="0"/>
              <a:t>et al. Long-term quality of life of caregivers of cardiac arrest survivors and the impact of</a:t>
            </a:r>
          </a:p>
          <a:p>
            <a:r>
              <a:rPr lang="en-GB" sz="1400" dirty="0"/>
              <a:t>witnessing a cardiac event of a close relative.</a:t>
            </a:r>
          </a:p>
          <a:p>
            <a:r>
              <a:rPr lang="en-GB" sz="1400" u="sng" dirty="0"/>
              <a:t>J Adv </a:t>
            </a:r>
            <a:r>
              <a:rPr lang="en-GB" sz="1400" u="sng" dirty="0" err="1"/>
              <a:t>Nurs</a:t>
            </a:r>
            <a:r>
              <a:rPr lang="en-GB" sz="1400" u="sng" dirty="0"/>
              <a:t> 2018 Cartledge</a:t>
            </a:r>
            <a:r>
              <a:rPr lang="en-GB" sz="1400" dirty="0"/>
              <a:t> et al. Understanding patients and spouses experiences of patient education following a cardiac event and eliciting</a:t>
            </a:r>
          </a:p>
          <a:p>
            <a:r>
              <a:rPr lang="en-GB" sz="1400" dirty="0"/>
              <a:t>attitudes and preferences towards incorporating cardiopulmonary resuscitation training: a qualitative study.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5A67EF0-F506-4C74-8B4D-8200D476C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1690688"/>
            <a:ext cx="5762625" cy="16929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21526AC-13F3-479F-84D2-EF0B52AC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30" y="1257299"/>
            <a:ext cx="674754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9" descr="http://www.glucocardyouchoose.com/wp-content/uploads/2013/01/How-to-Have-a-Healthy-Heart.jpg">
            <a:hlinkClick r:id="rId3"/>
            <a:extLst>
              <a:ext uri="{FF2B5EF4-FFF2-40B4-BE49-F238E27FC236}">
                <a16:creationId xmlns:a16="http://schemas.microsoft.com/office/drawing/2014/main" id="{84FA50E7-CF79-46C7-BC0D-62FBF23F4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9" y="2555816"/>
            <a:ext cx="2256785" cy="14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http://www.irewired.com/blog/wp-content/uploads/strong_brain.jpg">
            <a:hlinkClick r:id="rId5"/>
            <a:extLst>
              <a:ext uri="{FF2B5EF4-FFF2-40B4-BE49-F238E27FC236}">
                <a16:creationId xmlns:a16="http://schemas.microsoft.com/office/drawing/2014/main" id="{583E1BC5-965D-4C20-A4C6-28BFC839F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22" y="2555816"/>
            <a:ext cx="2185644" cy="13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542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77CDD-BFA7-4685-A2D1-CD37B854F7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 err="1"/>
              <a:t>Formal</a:t>
            </a:r>
            <a:r>
              <a:rPr lang="nl-NL" dirty="0"/>
              <a:t> </a:t>
            </a:r>
            <a:r>
              <a:rPr lang="nl-NL" dirty="0" err="1"/>
              <a:t>agreements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412AE7-F141-4112-9FAF-508F61799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8" y="2484094"/>
            <a:ext cx="3863803" cy="3106498"/>
          </a:xfrm>
          <a:prstGeom prst="rect">
            <a:avLst/>
          </a:prstGeom>
        </p:spPr>
      </p:pic>
      <p:pic>
        <p:nvPicPr>
          <p:cNvPr id="6" name="Picture 27" descr="http://brianhasenkampfblog.com/wp-content/uploads/2013/04/Heart_Brain.jpg">
            <a:hlinkClick r:id="rId3"/>
            <a:extLst>
              <a:ext uri="{FF2B5EF4-FFF2-40B4-BE49-F238E27FC236}">
                <a16:creationId xmlns:a16="http://schemas.microsoft.com/office/drawing/2014/main" id="{89862B5F-CF5F-4458-A68D-640EDED00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44" y="2641930"/>
            <a:ext cx="4395109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D8F74F5-FD0C-4C60-ADC3-963B3CF1AF43}"/>
              </a:ext>
            </a:extLst>
          </p:cNvPr>
          <p:cNvSpPr txBox="1"/>
          <p:nvPr/>
        </p:nvSpPr>
        <p:spPr>
          <a:xfrm>
            <a:off x="1285874" y="6018614"/>
            <a:ext cx="997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Eur J Cardiovasc </a:t>
            </a:r>
            <a:r>
              <a:rPr lang="en-GB" sz="1400" dirty="0" err="1"/>
              <a:t>Nurs</a:t>
            </a:r>
            <a:r>
              <a:rPr lang="en-GB" sz="1400" dirty="0"/>
              <a:t> 2017 Haydon A systematic review and meta-synthesis of the qualitative literature exploring the experiences and quality of life of survivors of a cardiac arrest.</a:t>
            </a:r>
          </a:p>
        </p:txBody>
      </p:sp>
    </p:spTree>
    <p:extLst>
      <p:ext uri="{BB962C8B-B14F-4D97-AF65-F5344CB8AC3E}">
        <p14:creationId xmlns:p14="http://schemas.microsoft.com/office/powerpoint/2010/main" val="3408567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DA323-1413-4B88-9488-C6C328C0DF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 err="1"/>
              <a:t>Requirements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0BB28A0-9AA9-44AD-865B-AE8275593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3088566"/>
            <a:ext cx="4924425" cy="328842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682FBDC-4E36-4EB4-90E0-F056AB2D73C4}"/>
              </a:ext>
            </a:extLst>
          </p:cNvPr>
          <p:cNvSpPr txBox="1"/>
          <p:nvPr/>
        </p:nvSpPr>
        <p:spPr>
          <a:xfrm>
            <a:off x="838200" y="2124075"/>
            <a:ext cx="46762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Agreements on responsibilities</a:t>
            </a:r>
          </a:p>
          <a:p>
            <a:endParaRPr lang="en-GB" sz="2800" dirty="0"/>
          </a:p>
          <a:p>
            <a:r>
              <a:rPr lang="en-GB" sz="2800" dirty="0"/>
              <a:t>Financial issues</a:t>
            </a:r>
          </a:p>
          <a:p>
            <a:endParaRPr lang="en-GB" sz="2800" dirty="0"/>
          </a:p>
          <a:p>
            <a:r>
              <a:rPr lang="en-GB" sz="2800" dirty="0"/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2245217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DA323-1413-4B88-9488-C6C328C0DF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/>
              <a:t>Follow up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92FD1C-81DA-49EE-BD70-9B4E36720555}"/>
              </a:ext>
            </a:extLst>
          </p:cNvPr>
          <p:cNvSpPr txBox="1"/>
          <p:nvPr/>
        </p:nvSpPr>
        <p:spPr>
          <a:xfrm>
            <a:off x="1050323" y="2323070"/>
            <a:ext cx="73602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Questionnaires</a:t>
            </a:r>
          </a:p>
          <a:p>
            <a:endParaRPr lang="en-GB" sz="2800" dirty="0"/>
          </a:p>
          <a:p>
            <a:r>
              <a:rPr lang="en-GB" sz="2800" dirty="0"/>
              <a:t>Telephone / visit</a:t>
            </a:r>
          </a:p>
          <a:p>
            <a:endParaRPr lang="en-GB" sz="2800" dirty="0"/>
          </a:p>
          <a:p>
            <a:r>
              <a:rPr lang="en-GB" sz="2800" dirty="0"/>
              <a:t>UK support group for survivors and their families</a:t>
            </a: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B9E0DE-7681-43E1-A309-40DEAF30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69839"/>
            <a:ext cx="47815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11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DA323-1413-4B88-9488-C6C328C0DF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 err="1"/>
              <a:t>Evaluate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improve</a:t>
            </a:r>
            <a:endParaRPr lang="nl-NL" dirty="0"/>
          </a:p>
        </p:txBody>
      </p:sp>
      <p:pic>
        <p:nvPicPr>
          <p:cNvPr id="7" name="Picture 2" descr="Afbeeldingsresultaat voor PDCA">
            <a:hlinkClick r:id="rId2"/>
            <a:extLst>
              <a:ext uri="{FF2B5EF4-FFF2-40B4-BE49-F238E27FC236}">
                <a16:creationId xmlns:a16="http://schemas.microsoft.com/office/drawing/2014/main" id="{AE27DFB5-EA52-423A-AED7-FF1901374C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2" y="2167731"/>
            <a:ext cx="402907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70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2" descr="handen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545" y="1118576"/>
            <a:ext cx="8222099" cy="50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8"/>
          <p:cNvSpPr txBox="1">
            <a:spLocks noChangeArrowheads="1"/>
          </p:cNvSpPr>
          <p:nvPr/>
        </p:nvSpPr>
        <p:spPr bwMode="auto">
          <a:xfrm>
            <a:off x="3711250" y="2692944"/>
            <a:ext cx="42124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600" dirty="0">
                <a:solidFill>
                  <a:srgbClr val="11329C"/>
                </a:solidFill>
              </a:rPr>
              <a:t>Liesbeth </a:t>
            </a:r>
            <a:r>
              <a:rPr lang="nl-NL" sz="1600" dirty="0" err="1">
                <a:solidFill>
                  <a:srgbClr val="11329C"/>
                </a:solidFill>
              </a:rPr>
              <a:t>Boyce</a:t>
            </a:r>
            <a:r>
              <a:rPr lang="nl-NL" sz="1600" dirty="0">
                <a:solidFill>
                  <a:srgbClr val="11329C"/>
                </a:solidFill>
              </a:rPr>
              <a:t>, PhD student</a:t>
            </a:r>
          </a:p>
          <a:p>
            <a:pPr algn="ctr"/>
            <a:r>
              <a:rPr lang="nl-NL" sz="1600" dirty="0">
                <a:solidFill>
                  <a:srgbClr val="11329C"/>
                </a:solidFill>
              </a:rPr>
              <a:t>Jan Bosch en Jan de Nooij, ambulance service</a:t>
            </a:r>
          </a:p>
          <a:p>
            <a:pPr algn="ctr"/>
            <a:r>
              <a:rPr lang="nl-NL" sz="1600" dirty="0">
                <a:solidFill>
                  <a:srgbClr val="11329C"/>
                </a:solidFill>
              </a:rPr>
              <a:t>Christian </a:t>
            </a:r>
            <a:r>
              <a:rPr lang="nl-NL" sz="1600" dirty="0" err="1">
                <a:solidFill>
                  <a:srgbClr val="11329C"/>
                </a:solidFill>
              </a:rPr>
              <a:t>Heringhaus</a:t>
            </a:r>
            <a:r>
              <a:rPr lang="nl-NL" sz="1600" dirty="0">
                <a:solidFill>
                  <a:srgbClr val="11329C"/>
                </a:solidFill>
              </a:rPr>
              <a:t>, first </a:t>
            </a:r>
            <a:r>
              <a:rPr lang="nl-NL" sz="1600" dirty="0" err="1">
                <a:solidFill>
                  <a:srgbClr val="11329C"/>
                </a:solidFill>
              </a:rPr>
              <a:t>aid</a:t>
            </a:r>
            <a:r>
              <a:rPr lang="nl-NL" sz="1600" dirty="0">
                <a:solidFill>
                  <a:srgbClr val="11329C"/>
                </a:solidFill>
              </a:rPr>
              <a:t> specialist</a:t>
            </a:r>
          </a:p>
          <a:p>
            <a:pPr algn="ctr"/>
            <a:r>
              <a:rPr lang="nl-NL" sz="1600" dirty="0">
                <a:solidFill>
                  <a:srgbClr val="11329C"/>
                </a:solidFill>
              </a:rPr>
              <a:t>Prof Martin Schalij and Henk van Exel, </a:t>
            </a:r>
            <a:r>
              <a:rPr lang="nl-NL" sz="1600" dirty="0" err="1">
                <a:solidFill>
                  <a:srgbClr val="11329C"/>
                </a:solidFill>
              </a:rPr>
              <a:t>cardiologists</a:t>
            </a:r>
            <a:endParaRPr lang="nl-NL" sz="1600" dirty="0">
              <a:solidFill>
                <a:srgbClr val="11329C"/>
              </a:solidFill>
            </a:endParaRPr>
          </a:p>
          <a:p>
            <a:pPr algn="ctr"/>
            <a:r>
              <a:rPr lang="nl-NL" sz="1600" dirty="0">
                <a:solidFill>
                  <a:srgbClr val="11329C"/>
                </a:solidFill>
              </a:rPr>
              <a:t>Prof Thea Vliet-Vlieland, </a:t>
            </a:r>
            <a:r>
              <a:rPr lang="nl-NL" sz="1600" dirty="0" err="1">
                <a:solidFill>
                  <a:srgbClr val="11329C"/>
                </a:solidFill>
              </a:rPr>
              <a:t>epidemiologist</a:t>
            </a:r>
            <a:r>
              <a:rPr lang="nl-NL" sz="1600" dirty="0">
                <a:solidFill>
                  <a:srgbClr val="11329C"/>
                </a:solidFill>
              </a:rPr>
              <a:t>,</a:t>
            </a:r>
          </a:p>
          <a:p>
            <a:pPr algn="ctr"/>
            <a:r>
              <a:rPr lang="nl-NL" sz="1600" dirty="0" err="1">
                <a:solidFill>
                  <a:srgbClr val="11329C"/>
                </a:solidFill>
              </a:rPr>
              <a:t>Leti</a:t>
            </a:r>
            <a:r>
              <a:rPr lang="nl-NL" sz="1600" dirty="0">
                <a:solidFill>
                  <a:srgbClr val="11329C"/>
                </a:solidFill>
              </a:rPr>
              <a:t> Van </a:t>
            </a:r>
            <a:r>
              <a:rPr lang="nl-NL" sz="1600" dirty="0" err="1">
                <a:solidFill>
                  <a:srgbClr val="11329C"/>
                </a:solidFill>
              </a:rPr>
              <a:t>Bodegom</a:t>
            </a:r>
            <a:r>
              <a:rPr lang="nl-NL" sz="1600" dirty="0">
                <a:solidFill>
                  <a:srgbClr val="11329C"/>
                </a:solidFill>
              </a:rPr>
              <a:t>, </a:t>
            </a:r>
            <a:r>
              <a:rPr lang="nl-NL" sz="1600" dirty="0" err="1">
                <a:solidFill>
                  <a:srgbClr val="11329C"/>
                </a:solidFill>
              </a:rPr>
              <a:t>implementation</a:t>
            </a:r>
            <a:r>
              <a:rPr lang="nl-NL" sz="1600" dirty="0">
                <a:solidFill>
                  <a:srgbClr val="11329C"/>
                </a:solidFill>
              </a:rPr>
              <a:t> specialist</a:t>
            </a:r>
          </a:p>
          <a:p>
            <a:pPr algn="ctr"/>
            <a:r>
              <a:rPr lang="nl-NL" sz="1600" dirty="0" err="1">
                <a:solidFill>
                  <a:srgbClr val="11329C"/>
                </a:solidFill>
              </a:rPr>
              <a:t>And</a:t>
            </a:r>
            <a:r>
              <a:rPr lang="nl-NL" sz="1600" dirty="0">
                <a:solidFill>
                  <a:srgbClr val="11329C"/>
                </a:solidFill>
              </a:rPr>
              <a:t> </a:t>
            </a:r>
            <a:r>
              <a:rPr lang="nl-NL" sz="1600" dirty="0" err="1">
                <a:solidFill>
                  <a:srgbClr val="11329C"/>
                </a:solidFill>
              </a:rPr>
              <a:t>many</a:t>
            </a:r>
            <a:r>
              <a:rPr lang="nl-NL" sz="1600" dirty="0">
                <a:solidFill>
                  <a:srgbClr val="11329C"/>
                </a:solidFill>
              </a:rPr>
              <a:t> </a:t>
            </a:r>
            <a:r>
              <a:rPr lang="nl-NL" sz="1600" dirty="0" err="1">
                <a:solidFill>
                  <a:srgbClr val="11329C"/>
                </a:solidFill>
              </a:rPr>
              <a:t>others</a:t>
            </a:r>
            <a:r>
              <a:rPr lang="nl-NL" sz="1600" dirty="0">
                <a:solidFill>
                  <a:srgbClr val="11329C"/>
                </a:solidFill>
              </a:rPr>
              <a:t>!</a:t>
            </a:r>
          </a:p>
          <a:p>
            <a:pPr algn="ctr"/>
            <a:endParaRPr lang="nl-NL" sz="1600" dirty="0">
              <a:solidFill>
                <a:srgbClr val="11329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11329C"/>
          </a:solidFill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Made </a:t>
            </a:r>
            <a:r>
              <a:rPr lang="nl-NL" dirty="0" err="1">
                <a:solidFill>
                  <a:schemeClr val="bg1"/>
                </a:solidFill>
              </a:rPr>
              <a:t>possible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by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http://brianhasenkampfblog.com/wp-content/uploads/2013/04/Heart_Brain.jpg">
            <a:hlinkClick r:id="rId2"/>
            <a:extLst>
              <a:ext uri="{FF2B5EF4-FFF2-40B4-BE49-F238E27FC236}">
                <a16:creationId xmlns:a16="http://schemas.microsoft.com/office/drawing/2014/main" id="{3EE1BDEC-4CD0-4E6B-9E87-07255C34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393254"/>
            <a:ext cx="7381603" cy="468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067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36DDA5-0ED7-49A9-9641-4DD219D69EA9}"/>
              </a:ext>
            </a:extLst>
          </p:cNvPr>
          <p:cNvSpPr txBox="1"/>
          <p:nvPr/>
        </p:nvSpPr>
        <p:spPr>
          <a:xfrm>
            <a:off x="5057926" y="1912557"/>
            <a:ext cx="4352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err="1">
                <a:solidFill>
                  <a:srgbClr val="FF0000"/>
                </a:solidFill>
              </a:rPr>
              <a:t>Frågor</a:t>
            </a:r>
            <a:r>
              <a:rPr lang="en-GB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388A6BF-00FB-45B9-94B8-A186C377F9B5}"/>
              </a:ext>
            </a:extLst>
          </p:cNvPr>
          <p:cNvSpPr txBox="1"/>
          <p:nvPr/>
        </p:nvSpPr>
        <p:spPr>
          <a:xfrm rot="972428">
            <a:off x="7615299" y="559474"/>
            <a:ext cx="436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err="1">
                <a:solidFill>
                  <a:srgbClr val="FF0000"/>
                </a:solidFill>
              </a:rPr>
              <a:t>Fragen</a:t>
            </a:r>
            <a:r>
              <a:rPr lang="en-GB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1D3040-5F8B-4EEA-AF1C-AEB1476C09EB}"/>
              </a:ext>
            </a:extLst>
          </p:cNvPr>
          <p:cNvSpPr txBox="1"/>
          <p:nvPr/>
        </p:nvSpPr>
        <p:spPr>
          <a:xfrm rot="20523951">
            <a:off x="1133474" y="443895"/>
            <a:ext cx="6181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85F1FDB-8A50-4068-9EA3-7E96EB190C08}"/>
              </a:ext>
            </a:extLst>
          </p:cNvPr>
          <p:cNvSpPr txBox="1"/>
          <p:nvPr/>
        </p:nvSpPr>
        <p:spPr>
          <a:xfrm rot="20873005">
            <a:off x="639332" y="4912887"/>
            <a:ext cx="4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solidFill>
                  <a:srgbClr val="FF0000"/>
                </a:solidFill>
              </a:rPr>
              <a:t>Vragen</a:t>
            </a:r>
            <a:r>
              <a:rPr lang="en-GB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FBFF434-5B7E-4439-B2A1-449C70FFD19F}"/>
              </a:ext>
            </a:extLst>
          </p:cNvPr>
          <p:cNvSpPr txBox="1"/>
          <p:nvPr/>
        </p:nvSpPr>
        <p:spPr>
          <a:xfrm rot="19155491">
            <a:off x="7296150" y="4462912"/>
            <a:ext cx="4276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FF0000"/>
                </a:solidFill>
              </a:rPr>
              <a:t>Domandare</a:t>
            </a:r>
            <a:r>
              <a:rPr lang="en-GB" sz="6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E48047-CB7A-4264-B005-F33E3F896910}"/>
              </a:ext>
            </a:extLst>
          </p:cNvPr>
          <p:cNvSpPr txBox="1"/>
          <p:nvPr/>
        </p:nvSpPr>
        <p:spPr>
          <a:xfrm rot="638704">
            <a:off x="2505998" y="3421068"/>
            <a:ext cx="4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solidFill>
                  <a:srgbClr val="FF0000"/>
                </a:solidFill>
              </a:rPr>
              <a:t>Preguntas</a:t>
            </a:r>
            <a:r>
              <a:rPr lang="en-GB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75E38B-7C44-4258-BE5D-968DC24D6053}"/>
              </a:ext>
            </a:extLst>
          </p:cNvPr>
          <p:cNvSpPr/>
          <p:nvPr/>
        </p:nvSpPr>
        <p:spPr>
          <a:xfrm rot="11561236">
            <a:off x="2033543" y="2912272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?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069211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B500E-51B2-4C44-95DF-FDBE9435E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 build a follow up system after cardiac arrest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A8EEAC-FED6-4552-826A-1827D8219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Thomas R. Keeble, MD, cardiologist Essex Cardiothoracic Centre UK</a:t>
            </a:r>
          </a:p>
          <a:p>
            <a:r>
              <a:rPr lang="en-GB" dirty="0" err="1"/>
              <a:t>Paulien</a:t>
            </a:r>
            <a:r>
              <a:rPr lang="en-GB" dirty="0"/>
              <a:t> H. Goossens, MD PhD, rehabilitation specialist The Netherlands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57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77CDD-BFA7-4685-A2D1-CD37B854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r>
              <a:rPr lang="nl-NL" dirty="0"/>
              <a:t> item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5A5F9D-14D4-4E90-9221-FAE3301C5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The </a:t>
            </a:r>
            <a:r>
              <a:rPr lang="nl-NL" b="1" dirty="0"/>
              <a:t>General Data </a:t>
            </a:r>
            <a:r>
              <a:rPr lang="nl-NL" b="1" dirty="0" err="1"/>
              <a:t>Protection</a:t>
            </a:r>
            <a:r>
              <a:rPr lang="nl-NL" b="1" dirty="0"/>
              <a:t> </a:t>
            </a:r>
            <a:r>
              <a:rPr lang="nl-NL" b="1" dirty="0" err="1"/>
              <a:t>Regulation</a:t>
            </a:r>
            <a:r>
              <a:rPr lang="nl-NL" b="1" dirty="0"/>
              <a:t> 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err="1"/>
              <a:t>hampers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formation</a:t>
            </a:r>
            <a:r>
              <a:rPr lang="nl-NL" dirty="0"/>
              <a:t> </a:t>
            </a:r>
          </a:p>
          <a:p>
            <a:pPr marL="0" indent="0" algn="ctr">
              <a:buNone/>
            </a:pPr>
            <a:r>
              <a:rPr lang="nl-NL" dirty="0"/>
              <a:t>of adequate care </a:t>
            </a:r>
            <a:r>
              <a:rPr lang="nl-NL" dirty="0" err="1"/>
              <a:t>networks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 err="1"/>
              <a:t>patients</a:t>
            </a:r>
            <a:r>
              <a:rPr lang="nl-NL" b="1" dirty="0"/>
              <a:t> </a:t>
            </a:r>
            <a:r>
              <a:rPr lang="nl-NL" b="1" dirty="0" err="1"/>
              <a:t>after</a:t>
            </a:r>
            <a:r>
              <a:rPr lang="nl-NL" b="1" dirty="0"/>
              <a:t> OHCA</a:t>
            </a:r>
          </a:p>
        </p:txBody>
      </p:sp>
    </p:spTree>
    <p:extLst>
      <p:ext uri="{BB962C8B-B14F-4D97-AF65-F5344CB8AC3E}">
        <p14:creationId xmlns:p14="http://schemas.microsoft.com/office/powerpoint/2010/main" val="252102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77CDD-BFA7-4685-A2D1-CD37B854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r>
              <a:rPr lang="nl-NL" dirty="0"/>
              <a:t> item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5A5F9D-14D4-4E90-9221-FAE3301C5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The </a:t>
            </a:r>
            <a:r>
              <a:rPr lang="nl-NL" dirty="0" err="1"/>
              <a:t>guidelines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take up</a:t>
            </a:r>
          </a:p>
          <a:p>
            <a:pPr marL="0" indent="0" algn="ctr">
              <a:buNone/>
            </a:pPr>
            <a:r>
              <a:rPr lang="nl-NL" dirty="0"/>
              <a:t> </a:t>
            </a:r>
            <a:r>
              <a:rPr lang="nl-NL" b="1" dirty="0" err="1"/>
              <a:t>cognitive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emotional</a:t>
            </a:r>
            <a:r>
              <a:rPr lang="nl-NL" b="1" dirty="0"/>
              <a:t> screenings </a:t>
            </a:r>
          </a:p>
          <a:p>
            <a:pPr marL="0" indent="0" algn="ctr">
              <a:buNone/>
            </a:pPr>
            <a:r>
              <a:rPr lang="nl-NL" b="1" dirty="0" err="1"/>
              <a:t>during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hospital</a:t>
            </a:r>
            <a:r>
              <a:rPr lang="nl-NL" b="1" dirty="0"/>
              <a:t> </a:t>
            </a:r>
            <a:r>
              <a:rPr lang="nl-NL" b="1" dirty="0" err="1"/>
              <a:t>phase</a:t>
            </a:r>
            <a:endParaRPr lang="nl-NL" b="1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The </a:t>
            </a:r>
            <a:r>
              <a:rPr lang="nl-NL" dirty="0" err="1"/>
              <a:t>concise</a:t>
            </a:r>
            <a:r>
              <a:rPr lang="nl-NL" dirty="0"/>
              <a:t> </a:t>
            </a:r>
          </a:p>
          <a:p>
            <a:pPr marL="0" indent="0" algn="ctr">
              <a:buNone/>
            </a:pPr>
            <a:r>
              <a:rPr lang="nl-NL" dirty="0"/>
              <a:t>MOCA </a:t>
            </a:r>
            <a:r>
              <a:rPr lang="nl-NL" dirty="0" err="1"/>
              <a:t>and</a:t>
            </a:r>
            <a:r>
              <a:rPr lang="nl-NL" dirty="0"/>
              <a:t> HADS </a:t>
            </a:r>
          </a:p>
          <a:p>
            <a:pPr marL="0" indent="0" algn="ctr">
              <a:buNone/>
            </a:pPr>
            <a:r>
              <a:rPr lang="nl-NL" dirty="0" err="1"/>
              <a:t>seem</a:t>
            </a:r>
            <a:r>
              <a:rPr lang="nl-NL" dirty="0"/>
              <a:t> </a:t>
            </a:r>
            <a:r>
              <a:rPr lang="nl-NL" dirty="0" err="1"/>
              <a:t>suited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purpose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2006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77CDD-BFA7-4685-A2D1-CD37B854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r>
              <a:rPr lang="nl-NL" dirty="0"/>
              <a:t> item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5A5F9D-14D4-4E90-9221-FAE3301C5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b="1" dirty="0"/>
              <a:t>Long term follow up </a:t>
            </a:r>
          </a:p>
          <a:p>
            <a:pPr marL="0" indent="0" algn="ctr">
              <a:buNone/>
            </a:pPr>
            <a:r>
              <a:rPr lang="nl-NL" dirty="0"/>
              <a:t>of CA </a:t>
            </a:r>
            <a:r>
              <a:rPr lang="nl-NL" dirty="0" err="1"/>
              <a:t>survivors</a:t>
            </a:r>
            <a:r>
              <a:rPr lang="nl-NL" dirty="0"/>
              <a:t> </a:t>
            </a:r>
          </a:p>
          <a:p>
            <a:pPr marL="0" indent="0" algn="ctr">
              <a:buNone/>
            </a:pPr>
            <a:r>
              <a:rPr lang="nl-NL" b="1" dirty="0" err="1"/>
              <a:t>by</a:t>
            </a:r>
            <a:r>
              <a:rPr lang="nl-NL" b="1" dirty="0"/>
              <a:t> </a:t>
            </a:r>
            <a:r>
              <a:rPr lang="nl-NL" b="1" dirty="0" err="1"/>
              <a:t>cardiologists</a:t>
            </a:r>
            <a:r>
              <a:rPr lang="nl-NL" b="1" dirty="0"/>
              <a:t> </a:t>
            </a:r>
          </a:p>
          <a:p>
            <a:pPr marL="0" indent="0" algn="ctr">
              <a:buNone/>
            </a:pPr>
            <a:r>
              <a:rPr lang="nl-NL" dirty="0" err="1"/>
              <a:t>makes</a:t>
            </a:r>
            <a:r>
              <a:rPr lang="nl-NL" dirty="0"/>
              <a:t> sense in </a:t>
            </a:r>
            <a:r>
              <a:rPr lang="nl-NL" dirty="0" err="1"/>
              <a:t>the</a:t>
            </a:r>
            <a:r>
              <a:rPr lang="nl-NL" dirty="0"/>
              <a:t> light of </a:t>
            </a:r>
          </a:p>
          <a:p>
            <a:pPr marL="0" indent="0" algn="ctr">
              <a:buNone/>
            </a:pPr>
            <a:r>
              <a:rPr lang="nl-NL" b="1" dirty="0"/>
              <a:t>Value </a:t>
            </a:r>
            <a:r>
              <a:rPr lang="nl-NL" b="1" dirty="0" err="1"/>
              <a:t>Based</a:t>
            </a:r>
            <a:r>
              <a:rPr lang="nl-NL" b="1" dirty="0"/>
              <a:t> Health Care. </a:t>
            </a:r>
          </a:p>
        </p:txBody>
      </p:sp>
    </p:spTree>
    <p:extLst>
      <p:ext uri="{BB962C8B-B14F-4D97-AF65-F5344CB8AC3E}">
        <p14:creationId xmlns:p14="http://schemas.microsoft.com/office/powerpoint/2010/main" val="399842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DA323-1413-4B88-9488-C6C328C0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  <a:noFill/>
        </p:spPr>
        <p:txBody>
          <a:bodyPr/>
          <a:lstStyle/>
          <a:p>
            <a:pPr algn="ctr"/>
            <a:r>
              <a:rPr lang="nl-NL" dirty="0" err="1">
                <a:solidFill>
                  <a:schemeClr val="accent1"/>
                </a:solidFill>
              </a:rPr>
              <a:t>Wich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barrier</a:t>
            </a:r>
            <a:r>
              <a:rPr lang="nl-NL" dirty="0">
                <a:solidFill>
                  <a:schemeClr val="accent1"/>
                </a:solidFill>
              </a:rPr>
              <a:t> is most important?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B4AD37D-C9B7-4FA8-8652-4E27D1B4106D}"/>
              </a:ext>
            </a:extLst>
          </p:cNvPr>
          <p:cNvSpPr txBox="1"/>
          <p:nvPr/>
        </p:nvSpPr>
        <p:spPr>
          <a:xfrm>
            <a:off x="1000125" y="1990725"/>
            <a:ext cx="9496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1. Logistic problems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2. No formal cooperation between cardiac and cognitive rehabilitation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3. Too few patients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4. Limited knowledge on cognitive problems by cardiac team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5. Increased administrative load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6. Financial barrier</a:t>
            </a:r>
          </a:p>
        </p:txBody>
      </p:sp>
    </p:spTree>
    <p:extLst>
      <p:ext uri="{BB962C8B-B14F-4D97-AF65-F5344CB8AC3E}">
        <p14:creationId xmlns:p14="http://schemas.microsoft.com/office/powerpoint/2010/main" val="224094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DA323-1413-4B88-9488-C6C328C0DFB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nl-NL" dirty="0"/>
              <a:t>Barriers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C6D478D-FC50-405F-99D4-61F7C08769FB}"/>
              </a:ext>
            </a:extLst>
          </p:cNvPr>
          <p:cNvSpPr txBox="1"/>
          <p:nvPr/>
        </p:nvSpPr>
        <p:spPr>
          <a:xfrm>
            <a:off x="666749" y="5657671"/>
            <a:ext cx="107918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Neth</a:t>
            </a:r>
            <a:r>
              <a:rPr lang="en-GB" sz="1400" b="1" dirty="0"/>
              <a:t> Heart J 2018 </a:t>
            </a:r>
            <a:r>
              <a:rPr lang="en-GB" sz="1400" u="sng" dirty="0"/>
              <a:t>Boyce</a:t>
            </a:r>
            <a:r>
              <a:rPr lang="en-GB" sz="1400" dirty="0"/>
              <a:t> et al. Attention needed for cognitive problems in patients after out-of-hospital cardiac arrest: an inventory about daily rehabilitation care.</a:t>
            </a:r>
          </a:p>
          <a:p>
            <a:endParaRPr lang="en-GB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B4AD37D-C9B7-4FA8-8652-4E27D1B4106D}"/>
              </a:ext>
            </a:extLst>
          </p:cNvPr>
          <p:cNvSpPr txBox="1"/>
          <p:nvPr/>
        </p:nvSpPr>
        <p:spPr>
          <a:xfrm>
            <a:off x="1000125" y="2047875"/>
            <a:ext cx="9496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Logistic problems (44%)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No formal cooperation between cardiac and cognitive rehabilitation (36%)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Too few patients (36%)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Limited knowledge on cognitive problems (31%)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Fear of increased administrative load (21%)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Financial barriers (3%)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50D254-6F63-400C-8C7E-FCD5B662E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67" y="3248025"/>
            <a:ext cx="3447415" cy="19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9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7C9BFD09-833D-47D2-9645-5456060B0759}"/>
              </a:ext>
            </a:extLst>
          </p:cNvPr>
          <p:cNvSpPr/>
          <p:nvPr/>
        </p:nvSpPr>
        <p:spPr>
          <a:xfrm>
            <a:off x="4772026" y="2423516"/>
            <a:ext cx="2457450" cy="22752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Center</a:t>
            </a:r>
            <a:r>
              <a:rPr lang="en-GB" dirty="0">
                <a:solidFill>
                  <a:schemeClr val="tx1"/>
                </a:solidFill>
              </a:rPr>
              <a:t> of excellence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83FF6A9B-EB2A-4DBE-8FD3-1974FF204ADA}"/>
              </a:ext>
            </a:extLst>
          </p:cNvPr>
          <p:cNvSpPr/>
          <p:nvPr/>
        </p:nvSpPr>
        <p:spPr>
          <a:xfrm>
            <a:off x="6905627" y="566735"/>
            <a:ext cx="1743075" cy="16668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Screening emotions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30CB589-7508-40DD-9453-E0C7404F4724}"/>
              </a:ext>
            </a:extLst>
          </p:cNvPr>
          <p:cNvSpPr/>
          <p:nvPr/>
        </p:nvSpPr>
        <p:spPr>
          <a:xfrm>
            <a:off x="3368279" y="452438"/>
            <a:ext cx="1743075" cy="16668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rehab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7E2D2BF-9034-4C26-BD2C-6A1A49AE4F98}"/>
              </a:ext>
            </a:extLst>
          </p:cNvPr>
          <p:cNvSpPr/>
          <p:nvPr/>
        </p:nvSpPr>
        <p:spPr>
          <a:xfrm>
            <a:off x="2202654" y="3330177"/>
            <a:ext cx="1743075" cy="16668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Cardiac rehab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F4FA4CE-9805-4B78-A5D8-E67CC9BBD28E}"/>
              </a:ext>
            </a:extLst>
          </p:cNvPr>
          <p:cNvSpPr/>
          <p:nvPr/>
        </p:nvSpPr>
        <p:spPr>
          <a:xfrm>
            <a:off x="3301636" y="4686923"/>
            <a:ext cx="1852612" cy="1666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649CCA1-ED56-484F-B407-76F49B2840BE}"/>
              </a:ext>
            </a:extLst>
          </p:cNvPr>
          <p:cNvSpPr/>
          <p:nvPr/>
        </p:nvSpPr>
        <p:spPr>
          <a:xfrm>
            <a:off x="5162552" y="88479"/>
            <a:ext cx="1743075" cy="16668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Transfer of patients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8E1501D-02D2-4E94-BF7E-FA6D6B852EBE}"/>
              </a:ext>
            </a:extLst>
          </p:cNvPr>
          <p:cNvSpPr/>
          <p:nvPr/>
        </p:nvSpPr>
        <p:spPr>
          <a:xfrm>
            <a:off x="8272465" y="1709735"/>
            <a:ext cx="1743075" cy="16668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Screening cognition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44AA58E-84A8-4921-BDB0-2942F52AA5A2}"/>
              </a:ext>
            </a:extLst>
          </p:cNvPr>
          <p:cNvSpPr/>
          <p:nvPr/>
        </p:nvSpPr>
        <p:spPr>
          <a:xfrm>
            <a:off x="5169694" y="5115231"/>
            <a:ext cx="1852612" cy="1666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Formal agreements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CA0CD0C-B25E-4F16-A050-5DDD0141BFE6}"/>
              </a:ext>
            </a:extLst>
          </p:cNvPr>
          <p:cNvSpPr/>
          <p:nvPr/>
        </p:nvSpPr>
        <p:spPr>
          <a:xfrm>
            <a:off x="8198644" y="3429000"/>
            <a:ext cx="1743075" cy="16668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Neuro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psychology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BDF99E6-35E3-4CE1-A4E8-0A00E94A0102}"/>
              </a:ext>
            </a:extLst>
          </p:cNvPr>
          <p:cNvSpPr/>
          <p:nvPr/>
        </p:nvSpPr>
        <p:spPr>
          <a:xfrm>
            <a:off x="1975247" y="1590078"/>
            <a:ext cx="1743075" cy="16668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Care for spouses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253AB311-E18B-4000-AF1C-E027D0A4D916}"/>
              </a:ext>
            </a:extLst>
          </p:cNvPr>
          <p:cNvSpPr/>
          <p:nvPr/>
        </p:nvSpPr>
        <p:spPr>
          <a:xfrm>
            <a:off x="7117805" y="4829329"/>
            <a:ext cx="1743075" cy="1666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196644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D621D87C-007F-4429-9F2B-A3A9AB7C8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2" y="-587375"/>
            <a:ext cx="6886575" cy="91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7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A3F158-A32E-4440-A550-1E2E924B6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89024-CC86-49E1-8325-8269A24C2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Donabedian’s</a:t>
            </a:r>
            <a:r>
              <a:rPr lang="nl-NL" dirty="0"/>
              <a:t> model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4F605B5F-40D6-4768-9579-A8E20EDFDC87}"/>
              </a:ext>
            </a:extLst>
          </p:cNvPr>
          <p:cNvSpPr/>
          <p:nvPr/>
        </p:nvSpPr>
        <p:spPr>
          <a:xfrm>
            <a:off x="504825" y="1447800"/>
            <a:ext cx="2333625" cy="24193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>
                <a:solidFill>
                  <a:schemeClr val="tx1"/>
                </a:solidFill>
              </a:rPr>
              <a:t>patient</a:t>
            </a:r>
            <a:endParaRPr lang="nl-NL" sz="2800" dirty="0">
              <a:solidFill>
                <a:schemeClr val="tx1"/>
              </a:solidFill>
            </a:endParaRPr>
          </a:p>
          <a:p>
            <a:pPr algn="ctr"/>
            <a:r>
              <a:rPr lang="nl-NL" sz="2800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B3561EE0-E73C-4275-AF39-33954F5E49D6}"/>
              </a:ext>
            </a:extLst>
          </p:cNvPr>
          <p:cNvSpPr/>
          <p:nvPr/>
        </p:nvSpPr>
        <p:spPr>
          <a:xfrm>
            <a:off x="504825" y="4286250"/>
            <a:ext cx="2333625" cy="24193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structures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47D19EDE-7F74-480F-A31E-E66C4E6F04EF}"/>
              </a:ext>
            </a:extLst>
          </p:cNvPr>
          <p:cNvSpPr/>
          <p:nvPr/>
        </p:nvSpPr>
        <p:spPr>
          <a:xfrm>
            <a:off x="4762499" y="2657475"/>
            <a:ext cx="2333625" cy="24193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>
                <a:solidFill>
                  <a:schemeClr val="tx1"/>
                </a:solidFill>
              </a:rPr>
              <a:t>process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FC0E2F0-5411-42B8-8516-E0C8936260E0}"/>
              </a:ext>
            </a:extLst>
          </p:cNvPr>
          <p:cNvSpPr/>
          <p:nvPr/>
        </p:nvSpPr>
        <p:spPr>
          <a:xfrm>
            <a:off x="9124950" y="2657475"/>
            <a:ext cx="2333625" cy="24193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>
                <a:solidFill>
                  <a:schemeClr val="tx1"/>
                </a:solidFill>
              </a:rPr>
              <a:t>outcomes</a:t>
            </a:r>
            <a:endParaRPr lang="nl-NL" sz="2800" dirty="0">
              <a:solidFill>
                <a:schemeClr val="tx1"/>
              </a:solidFill>
            </a:endParaRP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696D5A1-DD47-4100-A2B0-64FC324B1EE5}"/>
              </a:ext>
            </a:extLst>
          </p:cNvPr>
          <p:cNvCxnSpPr>
            <a:cxnSpLocks/>
          </p:cNvCxnSpPr>
          <p:nvPr/>
        </p:nvCxnSpPr>
        <p:spPr>
          <a:xfrm>
            <a:off x="2928938" y="2657475"/>
            <a:ext cx="1939945" cy="572613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22634F9-0D4E-4245-8721-32D56C7A3508}"/>
              </a:ext>
            </a:extLst>
          </p:cNvPr>
          <p:cNvCxnSpPr>
            <a:cxnSpLocks/>
          </p:cNvCxnSpPr>
          <p:nvPr/>
        </p:nvCxnSpPr>
        <p:spPr>
          <a:xfrm flipV="1">
            <a:off x="2974182" y="4738687"/>
            <a:ext cx="1988343" cy="75723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7C3A4B07-0A4E-4FF7-8472-1B10E480B26C}"/>
              </a:ext>
            </a:extLst>
          </p:cNvPr>
          <p:cNvCxnSpPr>
            <a:cxnSpLocks/>
          </p:cNvCxnSpPr>
          <p:nvPr/>
        </p:nvCxnSpPr>
        <p:spPr>
          <a:xfrm>
            <a:off x="7239000" y="3867150"/>
            <a:ext cx="1750218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815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729</Words>
  <Application>Microsoft Office PowerPoint</Application>
  <PresentationFormat>Breedbeeld</PresentationFormat>
  <Paragraphs>184</Paragraphs>
  <Slides>34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Kantoorthema</vt:lpstr>
      <vt:lpstr>To form a clinical center of excellence after cardiac arrest.</vt:lpstr>
      <vt:lpstr>Who is my audience?</vt:lpstr>
      <vt:lpstr>PowerPoint-presentatie</vt:lpstr>
      <vt:lpstr>Wich barrier is most important?</vt:lpstr>
      <vt:lpstr>Barriers</vt:lpstr>
      <vt:lpstr>PowerPoint-presentatie</vt:lpstr>
      <vt:lpstr>PowerPoint-presentatie</vt:lpstr>
      <vt:lpstr>PowerPoint-presentatie</vt:lpstr>
      <vt:lpstr>Donabedian’s model</vt:lpstr>
      <vt:lpstr>PowerPoint-presentatie</vt:lpstr>
      <vt:lpstr>Patients </vt:lpstr>
      <vt:lpstr>Do you have a formal cooperation?</vt:lpstr>
      <vt:lpstr>Cardiac rehabilitation</vt:lpstr>
      <vt:lpstr>Cardiac rehabilitation</vt:lpstr>
      <vt:lpstr>Multiple consequences after cardiac arrest</vt:lpstr>
      <vt:lpstr>Cardiac rehabilitation</vt:lpstr>
      <vt:lpstr>Provide information</vt:lpstr>
      <vt:lpstr>Screening: cognition </vt:lpstr>
      <vt:lpstr>What screening do you use?</vt:lpstr>
      <vt:lpstr>Neuropsychological testing</vt:lpstr>
      <vt:lpstr>Relation cognition and exercise capacity</vt:lpstr>
      <vt:lpstr>Screening: emotional consequences</vt:lpstr>
      <vt:lpstr>the spouse!</vt:lpstr>
      <vt:lpstr>PowerPoint-presentatie</vt:lpstr>
      <vt:lpstr>Formal agreements</vt:lpstr>
      <vt:lpstr>Requirements</vt:lpstr>
      <vt:lpstr>Follow up</vt:lpstr>
      <vt:lpstr>Evaluate and improve</vt:lpstr>
      <vt:lpstr>Made possible by</vt:lpstr>
      <vt:lpstr>PowerPoint-presentatie</vt:lpstr>
      <vt:lpstr>To build a follow up system after cardiac arrest</vt:lpstr>
      <vt:lpstr>Discussion item 1</vt:lpstr>
      <vt:lpstr>Discussion item 2</vt:lpstr>
      <vt:lpstr>Discussion item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form a clinical center of excellence after cardiac arrest.</dc:title>
  <dc:creator>P.H. Goossens</dc:creator>
  <cp:lastModifiedBy>P.H. Goossens</cp:lastModifiedBy>
  <cp:revision>88</cp:revision>
  <dcterms:created xsi:type="dcterms:W3CDTF">2019-05-20T06:20:53Z</dcterms:created>
  <dcterms:modified xsi:type="dcterms:W3CDTF">2019-05-22T12:38:12Z</dcterms:modified>
</cp:coreProperties>
</file>